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8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8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24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6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8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1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8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2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2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03E03-04EF-4BDD-96E4-E936BC741B9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F8DFF-A684-48E8-819E-06E3D4220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6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75398"/>
            <a:ext cx="9144000" cy="24796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rrington" panose="02000000000000000000" pitchFamily="2" charset="0"/>
              </a:rPr>
              <a:t>Physical and Chemical Properties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s-ES" sz="4900" i="1" dirty="0" smtClean="0">
                <a:latin typeface="Carrington" panose="02000000000000000000" pitchFamily="2" charset="0"/>
              </a:rPr>
              <a:t>Propiedades físicas y químicas</a:t>
            </a:r>
            <a:r>
              <a:rPr lang="en-US" sz="4900" dirty="0" smtClean="0">
                <a:latin typeface="Carrington" panose="02000000000000000000" pitchFamily="2" charset="0"/>
              </a:rPr>
              <a:t/>
            </a:r>
            <a:br>
              <a:rPr lang="en-US" sz="4900" dirty="0" smtClean="0">
                <a:latin typeface="Carrington" panose="02000000000000000000" pitchFamily="2" charset="0"/>
              </a:rPr>
            </a:br>
            <a:r>
              <a:rPr lang="en-US" dirty="0" smtClean="0">
                <a:latin typeface="Carrington" panose="02000000000000000000" pitchFamily="2" charset="0"/>
              </a:rPr>
              <a:t/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dirty="0" smtClean="0">
                <a:latin typeface="Carrington" panose="02000000000000000000" pitchFamily="2" charset="0"/>
              </a:rPr>
              <a:t>Physical and Chemical Changes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s-ES" sz="4900" i="1" dirty="0" smtClean="0">
                <a:latin typeface="Carrington" panose="02000000000000000000" pitchFamily="2" charset="0"/>
              </a:rPr>
              <a:t>Cambios físicos y químicos</a:t>
            </a:r>
            <a:endParaRPr lang="en-US" sz="4900" i="1" dirty="0">
              <a:latin typeface="Carrington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3371" y="4434795"/>
            <a:ext cx="914400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7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Frying an egg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freir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un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huevo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2841171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Chemical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quimico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s://encrypted-tbn1.gstatic.com/images?q=tbn:ANd9GcRSb0yZifwizn5Id3XByZ82EHBBMm3JqMsqqZXOAM_dbIJSdXHg3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828" y="1661375"/>
            <a:ext cx="5916731" cy="331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05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9788" y="457200"/>
            <a:ext cx="4434341" cy="1600200"/>
          </a:xfrm>
        </p:spPr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Squeeze oranges for juice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s-E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Exprimir las naranjas para jugo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8" y="2689398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pic>
        <p:nvPicPr>
          <p:cNvPr id="15362" name="Picture 2" descr="http://thumbs.dreamstime.com/z/squeezing-orange-glass-16900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925300"/>
            <a:ext cx="6010452" cy="816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thumbs.dreamstime.com/x/hand-squeezing-orange-813480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710" y="608627"/>
            <a:ext cx="3915176" cy="587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19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Melting ice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derretimiento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del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hielo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3180806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pic>
        <p:nvPicPr>
          <p:cNvPr id="14338" name="Picture 2" descr="http://wallpaperest.com/wallpapers/melting-ice-cube_1229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109662"/>
            <a:ext cx="61722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42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Mixing salt and water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mezcla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sal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y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agua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3252823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s://encrypted-tbn3.gstatic.com/images?q=tbn:ANd9GcTKgMhfbPejTDl6ReUB8XokvkPMhIaKDzqlu2W1xIAElEtYJB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124" y="1622738"/>
            <a:ext cx="5802328" cy="326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4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Mixing oil and water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mezcla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aceite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y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agua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3417706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https://encrypted-tbn1.gstatic.com/images?q=tbn:ANd9GcT8RN9T7C46GeGDP6VS8DgQqtyZnHuL1PtEhNtf2xe-gRrKDrV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077" y="1133139"/>
            <a:ext cx="4314422" cy="421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68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Water evaporating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evaporacion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del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agua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2788920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www.tankonyvtar.hu/hu/tartalom/tamop425/0032_vizgazdalkodas/images/fi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093" y="1581004"/>
            <a:ext cx="5768389" cy="368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96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Cutting grass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cortar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el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cesped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3233057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ttp://3.bp.blogspot.com/-ZupDaDgLPN0/TaJgUH72FeI/AAAAAAAACN0/TlRrn__MoVQ/s1600/workou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77" y="1138237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96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Burning leaves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quema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hojas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709160" y="2736668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Chemical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quimico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ak.picdn.net/shutterstock/videos/924922/preview/stock-footage-burning-leav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374" y="2057400"/>
            <a:ext cx="5755828" cy="32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73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Fireworks exploding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explosion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fuegos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artificiales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3066006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Chemical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quimico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http://www.buzzle.com/img/articleImages/384020-13715-5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468192"/>
            <a:ext cx="5267457" cy="3477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06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Cutting your hair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cortarte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el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pelo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8" y="2841171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images.sodahead.com/polls/002680451/4155188875_0_x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72301"/>
            <a:ext cx="5215093" cy="390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2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6" y="658417"/>
            <a:ext cx="5157787" cy="8239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rrington" panose="02000000000000000000" pitchFamily="2" charset="0"/>
              </a:rPr>
              <a:t>	Physical Properties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9788" y="1983980"/>
            <a:ext cx="5157787" cy="420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Carrington" panose="02000000000000000000" pitchFamily="2" charset="0"/>
              </a:rPr>
              <a:t>Characteristics of matter that can be seen through direct observation </a:t>
            </a:r>
          </a:p>
          <a:p>
            <a:pPr marL="0" indent="0" algn="ctr">
              <a:buNone/>
            </a:pPr>
            <a:endParaRPr lang="en-US" sz="1600" dirty="0">
              <a:latin typeface="Carrington" panose="02000000000000000000" pitchFamily="2" charset="0"/>
            </a:endParaRPr>
          </a:p>
          <a:p>
            <a:pPr marL="0" indent="0" algn="ctr">
              <a:buNone/>
            </a:pPr>
            <a:r>
              <a:rPr lang="es-E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Características de la materia que puede verse a través de la observación directa</a:t>
            </a:r>
          </a:p>
          <a:p>
            <a:pPr marL="0" indent="0" algn="ctr">
              <a:buNone/>
            </a:pPr>
            <a:endParaRPr lang="en-US" dirty="0" smtClean="0">
              <a:latin typeface="Carrington" panose="02000000000000000000" pitchFamily="2" charset="0"/>
            </a:endParaRPr>
          </a:p>
          <a:p>
            <a:endParaRPr lang="en-US" dirty="0">
              <a:latin typeface="Carrington" panose="02000000000000000000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097588" y="658417"/>
            <a:ext cx="5183188" cy="8239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rrington" panose="02000000000000000000" pitchFamily="2" charset="0"/>
              </a:rPr>
              <a:t>	Chemical Properties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72200" y="1983980"/>
            <a:ext cx="5183188" cy="420568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Carrington" panose="02000000000000000000" pitchFamily="2" charset="0"/>
              </a:rPr>
              <a:t>Characteristic of matter that can only be observed when one substance changes into </a:t>
            </a:r>
            <a:r>
              <a:rPr lang="en-US" smtClean="0">
                <a:latin typeface="Carrington" panose="02000000000000000000" pitchFamily="2" charset="0"/>
              </a:rPr>
              <a:t>a different </a:t>
            </a:r>
            <a:r>
              <a:rPr lang="en-US" dirty="0" smtClean="0">
                <a:latin typeface="Carrington" panose="02000000000000000000" pitchFamily="2" charset="0"/>
              </a:rPr>
              <a:t>substance</a:t>
            </a:r>
          </a:p>
          <a:p>
            <a:pPr marL="0" indent="0" algn="ctr">
              <a:buNone/>
            </a:pPr>
            <a:endParaRPr lang="en-US" sz="1600" dirty="0" smtClean="0">
              <a:latin typeface="Carrington" panose="02000000000000000000" pitchFamily="2" charset="0"/>
            </a:endParaRPr>
          </a:p>
          <a:p>
            <a:pPr marL="0" indent="0" algn="ctr">
              <a:buNone/>
            </a:pPr>
            <a:r>
              <a:rPr lang="es-E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Característica de la materia que sólo puede observarse cuando una sustancia se transforma en una sustancia de la diferencia</a:t>
            </a:r>
            <a:endParaRPr lang="en-US" i="1" dirty="0" smtClean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369" y="4391143"/>
            <a:ext cx="3058594" cy="210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4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Crushing a can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machacar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una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lata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29705" y="2854234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msfizz.sodastreamusa.com/wp-content/uploads/2011/09/can_cru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34" y="1425596"/>
            <a:ext cx="5329708" cy="399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41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Boiling water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agua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hirviendo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8" y="2854234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Natural Ga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920" y="1257300"/>
            <a:ext cx="5584736" cy="37481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154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6" y="658417"/>
            <a:ext cx="5157787" cy="8239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rrington" panose="02000000000000000000" pitchFamily="2" charset="0"/>
              </a:rPr>
              <a:t>	Physical Changes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9788" y="1983980"/>
            <a:ext cx="5157787" cy="420568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rrington" panose="02000000000000000000" pitchFamily="2" charset="0"/>
              </a:rPr>
              <a:t>Change in which the identity of the substance does NOT change – no new products     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no hay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nueveos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productos</a:t>
            </a:r>
            <a:endParaRPr lang="en-US" i="1" dirty="0" smtClean="0">
              <a:solidFill>
                <a:srgbClr val="FF0000"/>
              </a:solidFill>
              <a:latin typeface="Carrington" panose="02000000000000000000" pitchFamily="2" charset="0"/>
            </a:endParaRPr>
          </a:p>
          <a:p>
            <a:r>
              <a:rPr lang="en-US" dirty="0" smtClean="0">
                <a:latin typeface="Carrington" panose="02000000000000000000" pitchFamily="2" charset="0"/>
              </a:rPr>
              <a:t>Easily reversible  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facilmente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reversible</a:t>
            </a:r>
          </a:p>
          <a:p>
            <a:r>
              <a:rPr lang="en-US" dirty="0" smtClean="0">
                <a:latin typeface="Carrington" panose="02000000000000000000" pitchFamily="2" charset="0"/>
              </a:rPr>
              <a:t>Often just a phase change 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a menudo un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cambio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fase</a:t>
            </a:r>
            <a:r>
              <a:rPr lang="en-US" dirty="0" smtClean="0">
                <a:latin typeface="Carrington" panose="02000000000000000000" pitchFamily="2" charset="0"/>
              </a:rPr>
              <a:t> </a:t>
            </a:r>
          </a:p>
          <a:p>
            <a:pPr marL="0" indent="0" algn="ctr">
              <a:buNone/>
            </a:pPr>
            <a:endParaRPr lang="en-US" dirty="0" smtClean="0">
              <a:latin typeface="Carrington" panose="02000000000000000000" pitchFamily="2" charset="0"/>
            </a:endParaRPr>
          </a:p>
          <a:p>
            <a:endParaRPr lang="en-US" dirty="0">
              <a:latin typeface="Carrington" panose="02000000000000000000" pitchFamily="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097588" y="658417"/>
            <a:ext cx="5183188" cy="8239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rrington" panose="02000000000000000000" pitchFamily="2" charset="0"/>
              </a:rPr>
              <a:t>	Chemical Changes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72199" y="1983980"/>
            <a:ext cx="5617029" cy="4205683"/>
          </a:xfrm>
        </p:spPr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Transforms one type of matter into another kind, which may have different properties.  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Nueva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sustancia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con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diferentes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propiedades</a:t>
            </a:r>
            <a:endParaRPr lang="en-US" i="1" dirty="0" smtClean="0">
              <a:solidFill>
                <a:srgbClr val="FF0000"/>
              </a:solidFill>
              <a:latin typeface="Carrington" panose="02000000000000000000" pitchFamily="2" charset="0"/>
            </a:endParaRPr>
          </a:p>
          <a:p>
            <a:r>
              <a:rPr lang="en-US" dirty="0" smtClean="0">
                <a:latin typeface="Carrington" panose="02000000000000000000" pitchFamily="2" charset="0"/>
              </a:rPr>
              <a:t>Not easily reversible  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no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facilmente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reversible</a:t>
            </a:r>
          </a:p>
          <a:p>
            <a:r>
              <a:rPr lang="en-US" dirty="0" smtClean="0">
                <a:latin typeface="Carrington" panose="02000000000000000000" pitchFamily="2" charset="0"/>
              </a:rPr>
              <a:t>Often heat, light, sound, color change, or fizzing occurs  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ocurre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a menudo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calor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, luz,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soinido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,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cambio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 color u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hormigueantes</a:t>
            </a:r>
            <a:endParaRPr lang="en-US" i="1" dirty="0" smtClean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39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Glass breaking  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rotura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cristales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723878" y="2946042"/>
            <a:ext cx="3932237" cy="113656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400" dirty="0" smtClean="0">
                <a:latin typeface="Carrington" panose="02000000000000000000" pitchFamily="2" charset="0"/>
              </a:rPr>
              <a:t>Physical change</a:t>
            </a:r>
          </a:p>
          <a:p>
            <a:pPr algn="ctr"/>
            <a:r>
              <a:rPr lang="en-US" sz="4400" dirty="0" err="1" smtClean="0"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latin typeface="Carrington" panose="02000000000000000000" pitchFamily="2" charset="0"/>
              </a:rPr>
              <a:t>fisico</a:t>
            </a:r>
            <a:endParaRPr lang="en-US" sz="4400" dirty="0" smtClean="0">
              <a:latin typeface="Carrington" panose="02000000000000000000" pitchFamily="2" charset="0"/>
            </a:endParaRPr>
          </a:p>
          <a:p>
            <a:pPr algn="ctr"/>
            <a:endParaRPr lang="en-US" sz="4400" dirty="0">
              <a:latin typeface="Carrington" panose="02000000000000000000" pitchFamily="2" charset="0"/>
            </a:endParaRPr>
          </a:p>
        </p:txBody>
      </p:sp>
      <p:pic>
        <p:nvPicPr>
          <p:cNvPr id="10" name="Content Placeholder 9" descr="http://t3.gstatic.com/images?q=tbn:ANd9GcQI1aTwn1sTqxc5uKMSktB4z_7PZez2heYz36ztxIjRbxyfQ7QL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524" y="1596980"/>
            <a:ext cx="5628067" cy="4272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6339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Hammering wood together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martilleo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madera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juntos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709160" y="3046412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s3.amazonaws.com/lumberjocks.com/m1zcax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341" y="1776411"/>
            <a:ext cx="4892943" cy="338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80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A rusting bicycle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una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bicicleta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aherrumbrar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552405" y="2945674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Chemical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quimico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pic>
        <p:nvPicPr>
          <p:cNvPr id="2050" name="Picture 2" descr="http://forum.wexphotographic.com/pictures%5CRust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365833"/>
            <a:ext cx="6172200" cy="411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27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Melting butter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derritiendo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la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mantequilla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39787" y="2936663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pic>
        <p:nvPicPr>
          <p:cNvPr id="3074" name="Picture 2" descr="https://encrypted-tbn2.gstatic.com/images?q=tbn:ANd9GcTPtlDeY9rnqm6Mu-9WOgc4MpCAwIGOyo9oCUsC724KNE5BhRlxj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476" y="1813304"/>
            <a:ext cx="4819107" cy="302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91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Separate sand from gravel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Separar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a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rena de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grava</a:t>
            </a:r>
            <a:endParaRPr lang="en-US" i="1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807823" y="3026818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Physical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fisico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k8schoollessons.com/wp-content/uploads/2013/02/seivin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406" y="1889974"/>
            <a:ext cx="4634636" cy="288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76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rrington" panose="02000000000000000000" pitchFamily="2" charset="0"/>
              </a:rPr>
              <a:t>Bleaching your hair</a:t>
            </a:r>
            <a:br>
              <a:rPr lang="en-US" dirty="0" smtClean="0">
                <a:latin typeface="Carrington" panose="02000000000000000000" pitchFamily="2" charset="0"/>
              </a:rPr>
            </a:b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blanquear</a:t>
            </a:r>
            <a:r>
              <a:rPr lang="en-US" i="1" dirty="0" smtClean="0">
                <a:solidFill>
                  <a:srgbClr val="FF0000"/>
                </a:solidFill>
                <a:latin typeface="Carrington" panose="02000000000000000000" pitchFamily="2" charset="0"/>
              </a:rPr>
              <a:t> el </a:t>
            </a:r>
            <a:r>
              <a:rPr lang="en-US" i="1" dirty="0" err="1" smtClean="0">
                <a:solidFill>
                  <a:srgbClr val="FF0000"/>
                </a:solidFill>
                <a:latin typeface="Carrington" panose="02000000000000000000" pitchFamily="2" charset="0"/>
              </a:rPr>
              <a:t>pelo</a:t>
            </a:r>
            <a:r>
              <a:rPr lang="en-US" dirty="0" smtClean="0">
                <a:solidFill>
                  <a:srgbClr val="FF0000"/>
                </a:solidFill>
                <a:latin typeface="Carrington" panose="02000000000000000000" pitchFamily="2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Carrington" panose="02000000000000000000" pitchFamily="2" charset="0"/>
              </a:rPr>
            </a:br>
            <a:endParaRPr lang="en-US" dirty="0">
              <a:solidFill>
                <a:srgbClr val="FF0000"/>
              </a:solidFill>
              <a:latin typeface="Carrington" panose="020000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552405" y="3079069"/>
            <a:ext cx="3932237" cy="3811588"/>
          </a:xfrm>
        </p:spPr>
        <p:txBody>
          <a:bodyPr/>
          <a:lstStyle/>
          <a:p>
            <a:pPr lvl="0" algn="ctr"/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Chemical change</a:t>
            </a:r>
          </a:p>
          <a:p>
            <a:pPr lvl="0" algn="ctr"/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cambio</a:t>
            </a:r>
            <a:r>
              <a:rPr lang="en-US" sz="4400" dirty="0" smtClean="0">
                <a:solidFill>
                  <a:prstClr val="black"/>
                </a:solidFill>
                <a:latin typeface="Carrington" panose="02000000000000000000" pitchFamily="2" charset="0"/>
              </a:rPr>
              <a:t> </a:t>
            </a:r>
            <a:r>
              <a:rPr lang="en-US" sz="4400" dirty="0" err="1" smtClean="0">
                <a:solidFill>
                  <a:prstClr val="black"/>
                </a:solidFill>
                <a:latin typeface="Carrington" panose="02000000000000000000" pitchFamily="2" charset="0"/>
              </a:rPr>
              <a:t>quimico</a:t>
            </a:r>
            <a:endParaRPr lang="en-US" sz="4400" dirty="0" smtClean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pPr lvl="0" algn="ctr"/>
            <a:endParaRPr lang="en-US" sz="4400" dirty="0">
              <a:solidFill>
                <a:prstClr val="black"/>
              </a:solidFill>
              <a:latin typeface="Carrington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pad2.whstatic.com/images/thumb/2/2f/Do-a-Bleach-Wash-on-Your-Hair-Step-2.jpg/670px-Do-a-Bleach-Wash-on-Your-Hair-Step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028699"/>
            <a:ext cx="6381750" cy="47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22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271</Words>
  <Application>Microsoft Office PowerPoint</Application>
  <PresentationFormat>Widescreen</PresentationFormat>
  <Paragraphs>71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Carrington</vt:lpstr>
      <vt:lpstr>Office Theme</vt:lpstr>
      <vt:lpstr>Physical and Chemical Properties Propiedades físicas y químicas  Physical and Chemical Changes Cambios físicos y químicos</vt:lpstr>
      <vt:lpstr>PowerPoint Presentation</vt:lpstr>
      <vt:lpstr>PowerPoint Presentation</vt:lpstr>
      <vt:lpstr>Glass breaking   rotura de cristales</vt:lpstr>
      <vt:lpstr>Hammering wood together martilleo madera juntos</vt:lpstr>
      <vt:lpstr>A rusting bicycle una bicicleta aherrumbrar</vt:lpstr>
      <vt:lpstr>Melting butter derritiendo la mantequilla</vt:lpstr>
      <vt:lpstr>Separate sand from gravel Separar arena de grava</vt:lpstr>
      <vt:lpstr>Bleaching your hair blanquear el pelo </vt:lpstr>
      <vt:lpstr>Frying an egg freir un huevo</vt:lpstr>
      <vt:lpstr>Squeeze oranges for juice Exprimir las naranjas para jugo</vt:lpstr>
      <vt:lpstr>Melting ice derretimiento del hielo</vt:lpstr>
      <vt:lpstr>Mixing salt and water mezcla de sal y agua</vt:lpstr>
      <vt:lpstr>Mixing oil and water mezcla de aceite y agua</vt:lpstr>
      <vt:lpstr>Water evaporating evaporacion del agua </vt:lpstr>
      <vt:lpstr>Cutting grass cortar el cesped</vt:lpstr>
      <vt:lpstr>Burning leaves quema de hojas</vt:lpstr>
      <vt:lpstr>Fireworks exploding explosion de fuegos artificiales</vt:lpstr>
      <vt:lpstr>Cutting your hair cortarte el pelo</vt:lpstr>
      <vt:lpstr>Crushing a can machacar una lata</vt:lpstr>
      <vt:lpstr>Boiling water agua hirviendo</vt:lpstr>
    </vt:vector>
  </TitlesOfParts>
  <Company>Muscogee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and Chemical Properties Propiedades físicas y químicas  Physical and Chemical Changes Cambios físicos y químicos</dc:title>
  <dc:creator>Udy Kimberly A</dc:creator>
  <cp:lastModifiedBy>Udy Kimberly A</cp:lastModifiedBy>
  <cp:revision>14</cp:revision>
  <dcterms:created xsi:type="dcterms:W3CDTF">2014-09-10T23:38:21Z</dcterms:created>
  <dcterms:modified xsi:type="dcterms:W3CDTF">2014-09-11T18:17:05Z</dcterms:modified>
</cp:coreProperties>
</file>